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Raleway"/>
      <p:regular r:id="rId38"/>
      <p:bold r:id="rId39"/>
      <p:italic r:id="rId40"/>
      <p:boldItalic r:id="rId41"/>
    </p:embeddedFont>
    <p:embeddedFont>
      <p:font typeface="Lato"/>
      <p:regular r:id="rId42"/>
      <p:bold r:id="rId43"/>
      <p:italic r:id="rId44"/>
      <p:boldItalic r:id="rId45"/>
    </p:embeddedFont>
    <p:embeddedFont>
      <p:font typeface="Lato Light"/>
      <p:regular r:id="rId46"/>
      <p:bold r:id="rId47"/>
      <p:italic r:id="rId48"/>
      <p:boldItalic r:id="rId49"/>
    </p:embeddedFont>
    <p:embeddedFont>
      <p:font typeface="Indie Flower"/>
      <p:regular r:id="rId50"/>
    </p:embeddedFont>
    <p:embeddedFont>
      <p:font typeface="Helvetica Neue"/>
      <p:regular r:id="rId51"/>
      <p:bold r:id="rId52"/>
      <p:italic r:id="rId53"/>
      <p:boldItalic r:id="rId54"/>
    </p:embeddedFont>
    <p:embeddedFont>
      <p:font typeface="Helvetica Neue Light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3" name="Amrutha Gujjar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italic.fntdata"/><Relationship Id="rId42" Type="http://schemas.openxmlformats.org/officeDocument/2006/relationships/font" Target="fonts/Lato-regular.fntdata"/><Relationship Id="rId41" Type="http://schemas.openxmlformats.org/officeDocument/2006/relationships/font" Target="fonts/Raleway-boldItalic.fntdata"/><Relationship Id="rId44" Type="http://schemas.openxmlformats.org/officeDocument/2006/relationships/font" Target="fonts/Lato-italic.fntdata"/><Relationship Id="rId43" Type="http://schemas.openxmlformats.org/officeDocument/2006/relationships/font" Target="fonts/Lato-bold.fntdata"/><Relationship Id="rId46" Type="http://schemas.openxmlformats.org/officeDocument/2006/relationships/font" Target="fonts/LatoLight-regular.fntdata"/><Relationship Id="rId45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Light-italic.fntdata"/><Relationship Id="rId47" Type="http://schemas.openxmlformats.org/officeDocument/2006/relationships/font" Target="fonts/LatoLight-bold.fntdata"/><Relationship Id="rId49" Type="http://schemas.openxmlformats.org/officeDocument/2006/relationships/font" Target="fonts/Lato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font" Target="fonts/Raleway-bold.fntdata"/><Relationship Id="rId38" Type="http://schemas.openxmlformats.org/officeDocument/2006/relationships/font" Target="fonts/Raleway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HelveticaNeue-regular.fntdata"/><Relationship Id="rId50" Type="http://schemas.openxmlformats.org/officeDocument/2006/relationships/font" Target="fonts/IndieFlower-regular.fntdata"/><Relationship Id="rId53" Type="http://schemas.openxmlformats.org/officeDocument/2006/relationships/font" Target="fonts/HelveticaNeue-italic.fntdata"/><Relationship Id="rId52" Type="http://schemas.openxmlformats.org/officeDocument/2006/relationships/font" Target="fonts/HelveticaNeue-bold.fntdata"/><Relationship Id="rId11" Type="http://schemas.openxmlformats.org/officeDocument/2006/relationships/slide" Target="slides/slide6.xml"/><Relationship Id="rId55" Type="http://schemas.openxmlformats.org/officeDocument/2006/relationships/font" Target="fonts/HelveticaNeueLight-regular.fntdata"/><Relationship Id="rId10" Type="http://schemas.openxmlformats.org/officeDocument/2006/relationships/slide" Target="slides/slide5.xml"/><Relationship Id="rId54" Type="http://schemas.openxmlformats.org/officeDocument/2006/relationships/font" Target="fonts/HelveticaNeue-boldItalic.fntdata"/><Relationship Id="rId13" Type="http://schemas.openxmlformats.org/officeDocument/2006/relationships/slide" Target="slides/slide8.xml"/><Relationship Id="rId57" Type="http://schemas.openxmlformats.org/officeDocument/2006/relationships/font" Target="fonts/HelveticaNeueLight-italic.fntdata"/><Relationship Id="rId12" Type="http://schemas.openxmlformats.org/officeDocument/2006/relationships/slide" Target="slides/slide7.xml"/><Relationship Id="rId56" Type="http://schemas.openxmlformats.org/officeDocument/2006/relationships/font" Target="fonts/HelveticaNeueLight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schemas.openxmlformats.org/officeDocument/2006/relationships/font" Target="fonts/HelveticaNeueLight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7-10-31T23:12:54.001">
    <p:pos x="6000" y="0"/>
    <p:text>+arielle0@uw.edu
_Assigned to Arielle Menn_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2" dt="2017-10-31T23:14:44.876">
    <p:pos x="6000" y="0"/>
    <p:text>+bharatis@cs.uw.edu
_Assigned to Sachin Bharati_</p:tex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3" dt="2017-10-31T23:15:46.376">
    <p:pos x="6000" y="0"/>
    <p:text>+mee8@cs.uw.edu
_Assigned to Mary Elizabeth Edwards_</p:text>
  </p:cm>
</p:cmLst>
</file>

<file path=ppt/media/image1.jpg>
</file>

<file path=ppt/media/image10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35000"/>
              </a:lnSpc>
              <a:spcBef>
                <a:spcPts val="0"/>
              </a:spcBef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lnSpc>
                <a:spcPct val="135000"/>
              </a:lnSpc>
              <a:spcBef>
                <a:spcPts val="0"/>
              </a:spcBef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the greatest difference in this area.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We leaned more towards verbal tasks than written tasks. The verbal tasks provided for instant feedback rather than delayed. However, we also like the idea of providing automated email correction/ a suped-up grammar checker, as well as a conversational diary for reflection of previous conversations. 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the greatest difference in this area.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These were the two tasks we were choosing going forward with our design. 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the greatest difference in this area.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Remembering common phrases can be quite a frustrating experience. It can happen real time during social conversations and also later when you realize you just can’t remember that phrase! Our interface will support both.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 focus more on verbal versus written tasks, as there was more positive feedback in research groups on this.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Taking the idea of an interface rather than an object to the next level/ expanding the capability of vocal AI tech to interpret less literal commands from the user.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1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comments" Target="../comments/comment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comments" Target="../comments/comment3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/>
        </p:nvSpPr>
        <p:spPr>
          <a:xfrm>
            <a:off x="0" y="0"/>
            <a:ext cx="9060000" cy="52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344175" y="524275"/>
            <a:ext cx="3934800" cy="3353700"/>
          </a:xfrm>
          <a:prstGeom prst="wedgeEllipseCallout">
            <a:avLst>
              <a:gd fmla="val -46207" name="adj1"/>
              <a:gd fmla="val 62648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60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Speech Bubble</a:t>
            </a:r>
          </a:p>
        </p:txBody>
      </p:sp>
      <p:sp>
        <p:nvSpPr>
          <p:cNvPr id="88" name="Shape 88"/>
          <p:cNvSpPr txBox="1"/>
          <p:nvPr>
            <p:ph idx="2" type="body"/>
          </p:nvPr>
        </p:nvSpPr>
        <p:spPr>
          <a:xfrm>
            <a:off x="4857275" y="627875"/>
            <a:ext cx="4081800" cy="2209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The </a:t>
            </a:r>
            <a:r>
              <a:rPr i="1" lang="en" sz="30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next</a:t>
            </a:r>
            <a:r>
              <a:rPr lang="en" sz="3000">
                <a:solidFill>
                  <a:schemeClr val="l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generation of language learning and speech suggestion wearables</a:t>
            </a:r>
          </a:p>
          <a:p>
            <a:pPr lvl="0" rtl="0" algn="ctr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2"/>
              </a:solidFill>
            </a:endParaRPr>
          </a:p>
        </p:txBody>
      </p:sp>
      <p:sp>
        <p:nvSpPr>
          <p:cNvPr id="89" name="Shape 89"/>
          <p:cNvSpPr txBox="1"/>
          <p:nvPr/>
        </p:nvSpPr>
        <p:spPr>
          <a:xfrm>
            <a:off x="6105850" y="3546575"/>
            <a:ext cx="17733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rPr lang="en" sz="1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Amrutha Gujjar</a:t>
            </a:r>
          </a:p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rPr lang="en" sz="1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Arielle Menn</a:t>
            </a:r>
          </a:p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rPr lang="en" sz="1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Mary Edwards</a:t>
            </a:r>
          </a:p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rPr lang="en" sz="1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Sachin Bharati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4566900" y="1401975"/>
            <a:ext cx="4577100" cy="52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Who We Talked To</a:t>
            </a:r>
          </a:p>
        </p:txBody>
      </p:sp>
      <p:sp>
        <p:nvSpPr>
          <p:cNvPr id="140" name="Shape 140"/>
          <p:cNvSpPr txBox="1"/>
          <p:nvPr>
            <p:ph idx="1" type="subTitle"/>
          </p:nvPr>
        </p:nvSpPr>
        <p:spPr>
          <a:xfrm>
            <a:off x="5224100" y="2011200"/>
            <a:ext cx="3645000" cy="1829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We ultimately decided that our stakeholders are generally </a:t>
            </a:r>
            <a:r>
              <a:rPr b="1" lang="en"/>
              <a:t>non-native English speakers</a:t>
            </a:r>
            <a:r>
              <a:rPr lang="en"/>
              <a:t> who want to achieve more fluency and clarity in their English skills.</a:t>
            </a:r>
          </a:p>
        </p:txBody>
      </p:sp>
      <p:sp>
        <p:nvSpPr>
          <p:cNvPr id="141" name="Shape 141"/>
          <p:cNvSpPr/>
          <p:nvPr/>
        </p:nvSpPr>
        <p:spPr>
          <a:xfrm>
            <a:off x="150300" y="376575"/>
            <a:ext cx="4220100" cy="11745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Professionals </a:t>
            </a:r>
            <a:r>
              <a:rPr lang="en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who are interested in having a more technical vocabulary and achieving a professional tone in the workplace.</a:t>
            </a:r>
          </a:p>
        </p:txBody>
      </p:sp>
      <p:sp>
        <p:nvSpPr>
          <p:cNvPr id="142" name="Shape 142"/>
          <p:cNvSpPr/>
          <p:nvPr/>
        </p:nvSpPr>
        <p:spPr>
          <a:xfrm>
            <a:off x="150300" y="2011200"/>
            <a:ext cx="4220100" cy="11745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b="1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Students </a:t>
            </a:r>
            <a:r>
              <a:rPr lang="en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who need to incorporate more advanced vocabulary into their academic projects and papers.</a:t>
            </a:r>
          </a:p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43" name="Shape 143"/>
          <p:cNvCxnSpPr>
            <a:stCxn id="141" idx="2"/>
            <a:endCxn id="142" idx="0"/>
          </p:cNvCxnSpPr>
          <p:nvPr/>
        </p:nvCxnSpPr>
        <p:spPr>
          <a:xfrm>
            <a:off x="2260350" y="1551075"/>
            <a:ext cx="0" cy="460200"/>
          </a:xfrm>
          <a:prstGeom prst="straightConnector1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44" name="Shape 144"/>
          <p:cNvCxnSpPr>
            <a:stCxn id="142" idx="2"/>
            <a:endCxn id="145" idx="0"/>
          </p:cNvCxnSpPr>
          <p:nvPr/>
        </p:nvCxnSpPr>
        <p:spPr>
          <a:xfrm>
            <a:off x="2260350" y="3185700"/>
            <a:ext cx="0" cy="460200"/>
          </a:xfrm>
          <a:prstGeom prst="straightConnector1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45" name="Shape 145"/>
          <p:cNvSpPr/>
          <p:nvPr/>
        </p:nvSpPr>
        <p:spPr>
          <a:xfrm>
            <a:off x="150300" y="3645825"/>
            <a:ext cx="4220100" cy="11211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b="1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Immigrants </a:t>
            </a:r>
            <a:r>
              <a:rPr lang="en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who have English as a second language.</a:t>
            </a:r>
          </a:p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713800" y="565350"/>
            <a:ext cx="3300900" cy="52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We Heard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 txBox="1"/>
          <p:nvPr>
            <p:ph idx="1" type="subTitle"/>
          </p:nvPr>
        </p:nvSpPr>
        <p:spPr>
          <a:xfrm>
            <a:off x="413100" y="1798200"/>
            <a:ext cx="3645000" cy="209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main trend that emerged was a demand for immediate feedback that did not interfere with social situations.</a:t>
            </a:r>
          </a:p>
        </p:txBody>
      </p:sp>
      <p:sp>
        <p:nvSpPr>
          <p:cNvPr id="152" name="Shape 152"/>
          <p:cNvSpPr/>
          <p:nvPr/>
        </p:nvSpPr>
        <p:spPr>
          <a:xfrm>
            <a:off x="4799400" y="237950"/>
            <a:ext cx="4220100" cy="11745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Pronunciation, 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understanding and using common phrases, 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and understanding other accents</a:t>
            </a:r>
          </a:p>
        </p:txBody>
      </p:sp>
      <p:sp>
        <p:nvSpPr>
          <p:cNvPr id="153" name="Shape 153"/>
          <p:cNvSpPr/>
          <p:nvPr/>
        </p:nvSpPr>
        <p:spPr>
          <a:xfrm>
            <a:off x="4799400" y="1974775"/>
            <a:ext cx="4220100" cy="10377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Written communication 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and spoken interactions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54" name="Shape 154"/>
          <p:cNvCxnSpPr>
            <a:stCxn id="152" idx="2"/>
            <a:endCxn id="153" idx="0"/>
          </p:cNvCxnSpPr>
          <p:nvPr/>
        </p:nvCxnSpPr>
        <p:spPr>
          <a:xfrm>
            <a:off x="6909450" y="1412450"/>
            <a:ext cx="0" cy="562200"/>
          </a:xfrm>
          <a:prstGeom prst="straightConnector1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5" name="Shape 155"/>
          <p:cNvCxnSpPr>
            <a:stCxn id="153" idx="2"/>
            <a:endCxn id="156" idx="0"/>
          </p:cNvCxnSpPr>
          <p:nvPr/>
        </p:nvCxnSpPr>
        <p:spPr>
          <a:xfrm>
            <a:off x="6909450" y="3012475"/>
            <a:ext cx="0" cy="562200"/>
          </a:xfrm>
          <a:prstGeom prst="straightConnector1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6" name="Shape 156"/>
          <p:cNvSpPr/>
          <p:nvPr/>
        </p:nvSpPr>
        <p:spPr>
          <a:xfrm>
            <a:off x="4799400" y="3574800"/>
            <a:ext cx="4220100" cy="10377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Written/formal English 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vs conversational English</a:t>
            </a:r>
          </a:p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/>
        </p:nvSpPr>
        <p:spPr>
          <a:xfrm>
            <a:off x="2073975" y="416325"/>
            <a:ext cx="2097300" cy="2050800"/>
          </a:xfrm>
          <a:prstGeom prst="ellipse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3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Earpiece Wearable</a:t>
            </a:r>
          </a:p>
        </p:txBody>
      </p:sp>
      <p:sp>
        <p:nvSpPr>
          <p:cNvPr id="162" name="Shape 162"/>
          <p:cNvSpPr/>
          <p:nvPr/>
        </p:nvSpPr>
        <p:spPr>
          <a:xfrm>
            <a:off x="4579525" y="833675"/>
            <a:ext cx="2035500" cy="1980900"/>
          </a:xfrm>
          <a:prstGeom prst="ellipse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3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Smart Watch</a:t>
            </a:r>
          </a:p>
        </p:txBody>
      </p:sp>
      <p:sp>
        <p:nvSpPr>
          <p:cNvPr id="163" name="Shape 163"/>
          <p:cNvSpPr/>
          <p:nvPr/>
        </p:nvSpPr>
        <p:spPr>
          <a:xfrm>
            <a:off x="3107125" y="2814575"/>
            <a:ext cx="2035500" cy="1980900"/>
          </a:xfrm>
          <a:prstGeom prst="ellipse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3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Smart Phone</a:t>
            </a:r>
          </a:p>
        </p:txBody>
      </p:sp>
      <p:sp>
        <p:nvSpPr>
          <p:cNvPr id="164" name="Shape 164"/>
          <p:cNvSpPr txBox="1"/>
          <p:nvPr/>
        </p:nvSpPr>
        <p:spPr>
          <a:xfrm>
            <a:off x="285275" y="2984350"/>
            <a:ext cx="2135700" cy="1980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3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 algn="ctr">
              <a:lnSpc>
                <a:spcPct val="13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ble to detect parts of a conversation that may be poorly phrased or difficult to understand, using our sophisticated natural language processing algorithms</a:t>
            </a:r>
          </a:p>
          <a:p>
            <a:pPr lvl="0" rtl="0" algn="ctr">
              <a:lnSpc>
                <a:spcPct val="13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Shape 165"/>
          <p:cNvSpPr txBox="1"/>
          <p:nvPr/>
        </p:nvSpPr>
        <p:spPr>
          <a:xfrm>
            <a:off x="7231800" y="487525"/>
            <a:ext cx="1626900" cy="17037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3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onsistent </a:t>
            </a:r>
            <a:b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feedback loop and immediate feedback through the</a:t>
            </a:r>
            <a:b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watch interface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6167975" y="3692050"/>
            <a:ext cx="1626900" cy="1273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3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</a:t>
            </a: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ore detailed reports sent to a smartphone</a:t>
            </a:r>
            <a:b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or laptop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727650" y="6265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Trends we saw</a:t>
            </a:r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727650" y="1335150"/>
            <a:ext cx="7688700" cy="338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Frustration with </a:t>
            </a:r>
            <a:r>
              <a:rPr b="1" lang="en" sz="1800">
                <a:solidFill>
                  <a:srgbClr val="000000"/>
                </a:solidFill>
              </a:rPr>
              <a:t>finding </a:t>
            </a:r>
            <a:r>
              <a:rPr lang="en" sz="1800">
                <a:solidFill>
                  <a:srgbClr val="000000"/>
                </a:solidFill>
              </a:rPr>
              <a:t>a word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Talking </a:t>
            </a:r>
            <a:r>
              <a:rPr lang="en" sz="1800">
                <a:solidFill>
                  <a:srgbClr val="000000"/>
                </a:solidFill>
              </a:rPr>
              <a:t>around a concept</a:t>
            </a:r>
          </a:p>
          <a:p>
            <a:pPr lv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Understanding </a:t>
            </a:r>
            <a:r>
              <a:rPr lang="en" sz="1800">
                <a:solidFill>
                  <a:srgbClr val="000000"/>
                </a:solidFill>
              </a:rPr>
              <a:t>idiomatic phrases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Understanding </a:t>
            </a:r>
            <a:r>
              <a:rPr lang="en" sz="1800">
                <a:solidFill>
                  <a:srgbClr val="000000"/>
                </a:solidFill>
              </a:rPr>
              <a:t>quick, </a:t>
            </a:r>
            <a:br>
              <a:rPr lang="en" sz="1800">
                <a:solidFill>
                  <a:srgbClr val="000000"/>
                </a:solidFill>
              </a:rPr>
            </a:br>
            <a:r>
              <a:rPr lang="en" sz="1800">
                <a:solidFill>
                  <a:srgbClr val="000000"/>
                </a:solidFill>
              </a:rPr>
              <a:t>slurred, or accented speech</a:t>
            </a:r>
          </a:p>
          <a:p>
            <a: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Missing </a:t>
            </a:r>
            <a:r>
              <a:rPr lang="en" sz="1800">
                <a:solidFill>
                  <a:srgbClr val="000000"/>
                </a:solidFill>
              </a:rPr>
              <a:t> bits of class material or</a:t>
            </a:r>
            <a:br>
              <a:rPr lang="en" sz="1800">
                <a:solidFill>
                  <a:srgbClr val="000000"/>
                </a:solidFill>
              </a:rPr>
            </a:br>
            <a:r>
              <a:rPr lang="en" sz="1800">
                <a:solidFill>
                  <a:srgbClr val="000000"/>
                </a:solidFill>
              </a:rPr>
              <a:t> information at a meeting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Desire </a:t>
            </a:r>
            <a:r>
              <a:rPr lang="en" sz="1800">
                <a:solidFill>
                  <a:srgbClr val="000000"/>
                </a:solidFill>
              </a:rPr>
              <a:t>for friendly feedback</a:t>
            </a:r>
          </a:p>
          <a:p>
            <a: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Anxiety </a:t>
            </a:r>
            <a:r>
              <a:rPr lang="en" sz="1800">
                <a:solidFill>
                  <a:srgbClr val="000000"/>
                </a:solidFill>
              </a:rPr>
              <a:t>surrounding professionalism in </a:t>
            </a:r>
            <a:br>
              <a:rPr lang="en" sz="1800">
                <a:solidFill>
                  <a:srgbClr val="000000"/>
                </a:solidFill>
              </a:rPr>
            </a:br>
            <a:r>
              <a:rPr lang="en" sz="1800">
                <a:solidFill>
                  <a:srgbClr val="000000"/>
                </a:solidFill>
              </a:rPr>
              <a:t>written communications like emails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Tasks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6 Tasks</a:t>
            </a:r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727650" y="2000725"/>
            <a:ext cx="7688700" cy="2620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Understanding someone with</a:t>
            </a:r>
            <a:r>
              <a:rPr lang="en" sz="1800"/>
              <a:t> an accent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Slowing down fast speech</a:t>
            </a:r>
          </a:p>
          <a:p>
            <a:pPr lv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Remembering colloquial phrases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Writing a professional email</a:t>
            </a:r>
          </a:p>
          <a:p>
            <a: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Recalling a word or term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Editing a paper or professional document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4566900" y="376575"/>
            <a:ext cx="4577100" cy="52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Discussion about Written vs Verbal Tasks, Focus on Verbal: 4 Tasks</a:t>
            </a:r>
          </a:p>
        </p:txBody>
      </p:sp>
      <p:sp>
        <p:nvSpPr>
          <p:cNvPr id="189" name="Shape 189"/>
          <p:cNvSpPr txBox="1"/>
          <p:nvPr>
            <p:ph idx="1" type="subTitle"/>
          </p:nvPr>
        </p:nvSpPr>
        <p:spPr>
          <a:xfrm>
            <a:off x="5224100" y="2011200"/>
            <a:ext cx="3645000" cy="1829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We felt more drawn toward these tasks because we felt that help with, and tracking of, verbal colloquial interactions was a much less well-addressed problem space than that of written English.</a:t>
            </a:r>
          </a:p>
        </p:txBody>
      </p:sp>
      <p:sp>
        <p:nvSpPr>
          <p:cNvPr id="190" name="Shape 190"/>
          <p:cNvSpPr/>
          <p:nvPr/>
        </p:nvSpPr>
        <p:spPr>
          <a:xfrm>
            <a:off x="150300" y="376575"/>
            <a:ext cx="4220100" cy="11745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Written task problem space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is already addressed.</a:t>
            </a:r>
          </a:p>
        </p:txBody>
      </p:sp>
      <p:sp>
        <p:nvSpPr>
          <p:cNvPr id="191" name="Shape 191"/>
          <p:cNvSpPr/>
          <p:nvPr/>
        </p:nvSpPr>
        <p:spPr>
          <a:xfrm>
            <a:off x="150300" y="2011200"/>
            <a:ext cx="4220100" cy="11745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Memory for phrases or words used recently was in high demand.</a:t>
            </a:r>
          </a:p>
        </p:txBody>
      </p:sp>
      <p:cxnSp>
        <p:nvCxnSpPr>
          <p:cNvPr id="192" name="Shape 192"/>
          <p:cNvCxnSpPr>
            <a:stCxn id="190" idx="2"/>
            <a:endCxn id="191" idx="0"/>
          </p:cNvCxnSpPr>
          <p:nvPr/>
        </p:nvCxnSpPr>
        <p:spPr>
          <a:xfrm>
            <a:off x="2260350" y="1551075"/>
            <a:ext cx="0" cy="460200"/>
          </a:xfrm>
          <a:prstGeom prst="straightConnector1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3" name="Shape 193"/>
          <p:cNvCxnSpPr>
            <a:stCxn id="191" idx="2"/>
            <a:endCxn id="194" idx="0"/>
          </p:cNvCxnSpPr>
          <p:nvPr/>
        </p:nvCxnSpPr>
        <p:spPr>
          <a:xfrm>
            <a:off x="2260350" y="3185700"/>
            <a:ext cx="0" cy="460200"/>
          </a:xfrm>
          <a:prstGeom prst="straightConnector1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4" name="Shape 194"/>
          <p:cNvSpPr/>
          <p:nvPr/>
        </p:nvSpPr>
        <p:spPr>
          <a:xfrm>
            <a:off x="150300" y="3645825"/>
            <a:ext cx="4220100" cy="11211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Working with a live conversation in an intuitive and non-interruptive way</a:t>
            </a:r>
            <a:b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would be a challenge.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Designs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369700" y="565350"/>
            <a:ext cx="3645000" cy="569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Designs and motivation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" name="Shape 205"/>
          <p:cNvSpPr txBox="1"/>
          <p:nvPr>
            <p:ph idx="1" type="subTitle"/>
          </p:nvPr>
        </p:nvSpPr>
        <p:spPr>
          <a:xfrm>
            <a:off x="413100" y="1798200"/>
            <a:ext cx="3645000" cy="311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Narrowing 6 tasks to 4 tasks for each design was the goal.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Each design had 4 tasks, but not all designs had the same 4 tasks.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sp>
        <p:nvSpPr>
          <p:cNvPr id="206" name="Shape 206"/>
          <p:cNvSpPr/>
          <p:nvPr/>
        </p:nvSpPr>
        <p:spPr>
          <a:xfrm>
            <a:off x="4799400" y="132825"/>
            <a:ext cx="4220100" cy="12795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Task 1: meeting someone with an accent. Task 2: Slowing down what somebody is saying so they are easier to understand.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4799400" y="1750613"/>
            <a:ext cx="4220100" cy="14187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Task 3: Remembering how to use common phrases. Task 4: Writing an email to a boss asking for a raise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08" name="Shape 208"/>
          <p:cNvCxnSpPr>
            <a:stCxn id="206" idx="2"/>
            <a:endCxn id="207" idx="0"/>
          </p:cNvCxnSpPr>
          <p:nvPr/>
        </p:nvCxnSpPr>
        <p:spPr>
          <a:xfrm>
            <a:off x="6909450" y="1412325"/>
            <a:ext cx="0" cy="338400"/>
          </a:xfrm>
          <a:prstGeom prst="straightConnector1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9" name="Shape 209"/>
          <p:cNvCxnSpPr>
            <a:stCxn id="207" idx="2"/>
            <a:endCxn id="210" idx="0"/>
          </p:cNvCxnSpPr>
          <p:nvPr/>
        </p:nvCxnSpPr>
        <p:spPr>
          <a:xfrm>
            <a:off x="6909450" y="3169313"/>
            <a:ext cx="0" cy="338400"/>
          </a:xfrm>
          <a:prstGeom prst="straightConnector1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10" name="Shape 210"/>
          <p:cNvSpPr/>
          <p:nvPr/>
        </p:nvSpPr>
        <p:spPr>
          <a:xfrm>
            <a:off x="4799400" y="3507600"/>
            <a:ext cx="4220100" cy="12795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Task 5: Wishing after a conversation that you had known or remembered a word to better describe yourself. </a:t>
            </a:r>
          </a:p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signEar2.jpg" id="215" name="Shape 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6125" y="545650"/>
            <a:ext cx="4557875" cy="40386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 txBox="1"/>
          <p:nvPr>
            <p:ph type="title"/>
          </p:nvPr>
        </p:nvSpPr>
        <p:spPr>
          <a:xfrm>
            <a:off x="0" y="78650"/>
            <a:ext cx="91440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Design 1: Wearable Decorative Earpiece/Conversational learning App.</a:t>
            </a:r>
          </a:p>
          <a:p>
            <a:pPr lv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17" name="Shape 217"/>
          <p:cNvSpPr txBox="1"/>
          <p:nvPr>
            <p:ph idx="1" type="subTitle"/>
          </p:nvPr>
        </p:nvSpPr>
        <p:spPr>
          <a:xfrm>
            <a:off x="236050" y="1798200"/>
            <a:ext cx="4058100" cy="209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Supports audio recording/playback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Allows for slowing down speech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Checking of common phrases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Reflection on prior conversations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Additional application integration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Overall Problem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idx="1" type="subTitle"/>
          </p:nvPr>
        </p:nvSpPr>
        <p:spPr>
          <a:xfrm>
            <a:off x="5019625" y="932900"/>
            <a:ext cx="3645000" cy="2540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Smartwatch Adaptation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Similar tasks as design 1.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This one is more accessible and inconspicuous.</a:t>
            </a:r>
          </a:p>
        </p:txBody>
      </p:sp>
      <p:pic>
        <p:nvPicPr>
          <p:cNvPr descr="design2.jpg" id="223" name="Shape 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2200" y="932900"/>
            <a:ext cx="4619100" cy="327769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Shape 224"/>
          <p:cNvSpPr txBox="1"/>
          <p:nvPr/>
        </p:nvSpPr>
        <p:spPr>
          <a:xfrm>
            <a:off x="-52200" y="200975"/>
            <a:ext cx="8558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8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Design 2: Wearable Smart Watch with Conversational learning Application</a:t>
            </a:r>
            <a:r>
              <a:rPr b="1" lang="en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idx="1" type="subTitle"/>
          </p:nvPr>
        </p:nvSpPr>
        <p:spPr>
          <a:xfrm>
            <a:off x="20050" y="1270575"/>
            <a:ext cx="4290000" cy="3208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rgbClr val="333333"/>
                </a:solidFill>
              </a:rPr>
              <a:t>A simple web application/mobile application</a:t>
            </a:r>
          </a:p>
          <a:p>
            <a:pPr lv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rgbClr val="333333"/>
                </a:solidFill>
              </a:rPr>
              <a:t>Allows interaction at a leisurely pace.</a:t>
            </a:r>
          </a:p>
          <a:p>
            <a:pPr indent="0" lvl="0" mar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rgbClr val="333333"/>
                </a:solidFill>
              </a:rPr>
              <a:t>Reflecting on  previous conversations.</a:t>
            </a:r>
          </a:p>
          <a:p>
            <a:pPr indent="0" lvl="0" mar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rgbClr val="333333"/>
                </a:solidFill>
              </a:rPr>
              <a:t>Pronunciation support.</a:t>
            </a:r>
          </a:p>
          <a:p>
            <a:pPr indent="0" lvl="0" mar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rgbClr val="333333"/>
                </a:solidFill>
              </a:rPr>
              <a:t>Understanding  common phrases.</a:t>
            </a:r>
          </a:p>
          <a:p>
            <a:pPr indent="0" lvl="0" mar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rgbClr val="333333"/>
                </a:solidFill>
              </a:rPr>
              <a:t>Writing formal letters.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descr="design3small.jpg" id="230" name="Shape 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2025" y="894400"/>
            <a:ext cx="4561974" cy="407392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Shape 231"/>
          <p:cNvSpPr txBox="1"/>
          <p:nvPr>
            <p:ph type="title"/>
          </p:nvPr>
        </p:nvSpPr>
        <p:spPr>
          <a:xfrm>
            <a:off x="20050" y="35920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3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Design 3:   Web application/Mobile Application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587900" y="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Two Tasks for Main Design</a:t>
            </a:r>
          </a:p>
        </p:txBody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727650" y="166992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Our research and feedback led us to ultimately center around two tasks:</a:t>
            </a:r>
          </a:p>
          <a:p>
            <a:pPr indent="-342900" lvl="0" marL="457200" rtl="0">
              <a:spcBef>
                <a:spcPts val="0"/>
              </a:spcBef>
              <a:spcAft>
                <a:spcPts val="800"/>
              </a:spcAft>
              <a:buSzPct val="100000"/>
              <a:buAutoNum type="arabicParenR"/>
            </a:pPr>
            <a:r>
              <a:rPr b="1" lang="en" sz="1800">
                <a:solidFill>
                  <a:srgbClr val="333333"/>
                </a:solidFill>
              </a:rPr>
              <a:t>Slowing down speech so it is easier to understand</a:t>
            </a:r>
          </a:p>
          <a:p>
            <a:pPr indent="-342900" lvl="0" marL="457200" rtl="0">
              <a:spcBef>
                <a:spcPts val="0"/>
              </a:spcBef>
              <a:spcAft>
                <a:spcPts val="800"/>
              </a:spcAft>
              <a:buClr>
                <a:srgbClr val="333333"/>
              </a:buClr>
              <a:buSzPct val="100000"/>
              <a:buAutoNum type="arabicParenR"/>
            </a:pPr>
            <a:r>
              <a:rPr b="1" lang="en" sz="1800">
                <a:solidFill>
                  <a:srgbClr val="333333"/>
                </a:solidFill>
              </a:rPr>
              <a:t>Remembering how to use common phrases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188875" y="565350"/>
            <a:ext cx="4031100" cy="52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Slowing Down Speech</a:t>
            </a:r>
          </a:p>
        </p:txBody>
      </p:sp>
      <p:sp>
        <p:nvSpPr>
          <p:cNvPr id="243" name="Shape 243"/>
          <p:cNvSpPr txBox="1"/>
          <p:nvPr>
            <p:ph idx="1" type="subTitle"/>
          </p:nvPr>
        </p:nvSpPr>
        <p:spPr>
          <a:xfrm>
            <a:off x="413100" y="1798200"/>
            <a:ext cx="3645000" cy="209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This task will help people understand rapid speech, a commonly cited challenge.</a:t>
            </a:r>
          </a:p>
        </p:txBody>
      </p:sp>
      <p:sp>
        <p:nvSpPr>
          <p:cNvPr id="244" name="Shape 244"/>
          <p:cNvSpPr/>
          <p:nvPr/>
        </p:nvSpPr>
        <p:spPr>
          <a:xfrm>
            <a:off x="4722300" y="413100"/>
            <a:ext cx="4220100" cy="181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Focus on instant or queued replay of specific audio bites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Shape 245"/>
          <p:cNvSpPr/>
          <p:nvPr/>
        </p:nvSpPr>
        <p:spPr>
          <a:xfrm>
            <a:off x="4722300" y="2857800"/>
            <a:ext cx="4220100" cy="181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Prevents any miscommunication </a:t>
            </a:r>
            <a:r>
              <a:rPr i="1"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from </a:t>
            </a:r>
            <a: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person based off of misunderstood information</a:t>
            </a:r>
          </a:p>
        </p:txBody>
      </p:sp>
      <p:cxnSp>
        <p:nvCxnSpPr>
          <p:cNvPr id="246" name="Shape 246"/>
          <p:cNvCxnSpPr>
            <a:stCxn id="244" idx="2"/>
            <a:endCxn id="245" idx="0"/>
          </p:cNvCxnSpPr>
          <p:nvPr/>
        </p:nvCxnSpPr>
        <p:spPr>
          <a:xfrm>
            <a:off x="6832350" y="2227500"/>
            <a:ext cx="0" cy="630300"/>
          </a:xfrm>
          <a:prstGeom prst="straightConnector1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type="title"/>
          </p:nvPr>
        </p:nvSpPr>
        <p:spPr>
          <a:xfrm>
            <a:off x="4750100" y="644000"/>
            <a:ext cx="4031100" cy="52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Remembering the Usage of Common Phrases</a:t>
            </a:r>
          </a:p>
        </p:txBody>
      </p:sp>
      <p:sp>
        <p:nvSpPr>
          <p:cNvPr id="252" name="Shape 252"/>
          <p:cNvSpPr/>
          <p:nvPr/>
        </p:nvSpPr>
        <p:spPr>
          <a:xfrm>
            <a:off x="223700" y="444550"/>
            <a:ext cx="4220100" cy="181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Wanted to give customers peace of mind about their communication to others.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Shape 253"/>
          <p:cNvSpPr/>
          <p:nvPr/>
        </p:nvSpPr>
        <p:spPr>
          <a:xfrm>
            <a:off x="223700" y="2857800"/>
            <a:ext cx="4220100" cy="181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People can self check vocabulary usage and store new words or phrases they’ll use again soon.</a:t>
            </a:r>
          </a:p>
        </p:txBody>
      </p:sp>
      <p:cxnSp>
        <p:nvCxnSpPr>
          <p:cNvPr id="254" name="Shape 254"/>
          <p:cNvCxnSpPr/>
          <p:nvPr/>
        </p:nvCxnSpPr>
        <p:spPr>
          <a:xfrm>
            <a:off x="2333750" y="2256600"/>
            <a:ext cx="0" cy="630300"/>
          </a:xfrm>
          <a:prstGeom prst="straightConnector1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55" name="Shape 255"/>
          <p:cNvSpPr txBox="1"/>
          <p:nvPr>
            <p:ph idx="1" type="subTitle"/>
          </p:nvPr>
        </p:nvSpPr>
        <p:spPr>
          <a:xfrm>
            <a:off x="4943150" y="2128525"/>
            <a:ext cx="3645000" cy="209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This task focuses on </a:t>
            </a:r>
            <a:br>
              <a:rPr lang="en" sz="2400"/>
            </a:br>
            <a:r>
              <a:rPr lang="en" sz="2400"/>
              <a:t>clear communication from the person </a:t>
            </a:r>
            <a:br>
              <a:rPr lang="en" sz="2400"/>
            </a:br>
            <a:r>
              <a:rPr lang="en" sz="2400"/>
              <a:t>and incorporates a tracking element.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>
            <p:ph type="title"/>
          </p:nvPr>
        </p:nvSpPr>
        <p:spPr>
          <a:xfrm>
            <a:off x="650800" y="720925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Tasks selected for Design Storyboards</a:t>
            </a:r>
          </a:p>
        </p:txBody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729450" y="1459325"/>
            <a:ext cx="7688700" cy="3287400"/>
          </a:xfrm>
          <a:prstGeom prst="rect">
            <a:avLst/>
          </a:prstGeom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800">
                <a:solidFill>
                  <a:srgbClr val="333333"/>
                </a:solidFill>
              </a:rPr>
              <a:t>Task 1: Slowing down speech.</a:t>
            </a:r>
          </a:p>
          <a:p>
            <a:pPr indent="-69850" lvl="0" marL="0" rtl="0"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rPr b="1" lang="en" sz="1800">
                <a:solidFill>
                  <a:srgbClr val="333333"/>
                </a:solidFill>
              </a:rPr>
              <a:t>Task 2:  Remembering common phrases. </a:t>
            </a:r>
          </a:p>
          <a:p>
            <a:pPr indent="-69850" lvl="0" marL="0" rtl="0"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 b="1" sz="1800">
              <a:solidFill>
                <a:srgbClr val="33333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>
                <a:solidFill>
                  <a:srgbClr val="333333"/>
                </a:solidFill>
              </a:rPr>
              <a:t>During critiques, parsing of conversational data was popular. </a:t>
            </a:r>
          </a:p>
          <a:p>
            <a:pPr indent="0" lvl="0" mar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>
                <a:solidFill>
                  <a:srgbClr val="333333"/>
                </a:solidFill>
              </a:rPr>
              <a:t>Help with, and tracking of, verbal interactions is a much less thoroughly addressed problem space than written English. </a:t>
            </a:r>
          </a:p>
          <a:p>
            <a:pPr indent="0" lvl="0" mar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>
                <a:solidFill>
                  <a:srgbClr val="333333"/>
                </a:solidFill>
              </a:rPr>
              <a:t>Email clients and verbal AI software existed in the problem space already.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op.jpg" id="266" name="Shape 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00" y="515550"/>
            <a:ext cx="4566899" cy="462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Shape 267"/>
          <p:cNvSpPr txBox="1"/>
          <p:nvPr>
            <p:ph type="title"/>
          </p:nvPr>
        </p:nvSpPr>
        <p:spPr>
          <a:xfrm>
            <a:off x="4860400" y="926963"/>
            <a:ext cx="4199700" cy="395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">
                <a:latin typeface="Lato"/>
                <a:ea typeface="Lato"/>
                <a:cs typeface="Lato"/>
                <a:sym typeface="Lato"/>
              </a:rPr>
              <a:t>The Speaker was speaking too quickly.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0">
              <a:latin typeface="Lato"/>
              <a:ea typeface="Lato"/>
              <a:cs typeface="Lato"/>
              <a:sym typeface="Lato"/>
            </a:endParaRPr>
          </a:p>
          <a:p>
            <a:pPr lvl="0">
              <a:spcBef>
                <a:spcPts val="0"/>
              </a:spcBef>
              <a:buNone/>
            </a:pPr>
            <a:r>
              <a:rPr b="0" lang="en">
                <a:latin typeface="Lato"/>
                <a:ea typeface="Lato"/>
                <a:cs typeface="Lato"/>
                <a:sym typeface="Lato"/>
              </a:rPr>
              <a:t>I wish I had a way to replay what they just said...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0">
              <a:latin typeface="Lato"/>
              <a:ea typeface="Lato"/>
              <a:cs typeface="Lato"/>
              <a:sym typeface="Lato"/>
            </a:endParaRPr>
          </a:p>
          <a:p>
            <a:pPr lvl="0">
              <a:spcBef>
                <a:spcPts val="0"/>
              </a:spcBef>
              <a:buNone/>
            </a:pPr>
            <a:r>
              <a:rPr b="0" lang="en">
                <a:latin typeface="Lato"/>
                <a:ea typeface="Lato"/>
                <a:cs typeface="Lato"/>
                <a:sym typeface="Lato"/>
              </a:rPr>
              <a:t>Oh that’s right, I do!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0">
              <a:latin typeface="Lato"/>
              <a:ea typeface="Lato"/>
              <a:cs typeface="Lato"/>
              <a:sym typeface="Lato"/>
            </a:endParaRPr>
          </a:p>
          <a:p>
            <a:pPr lvl="0" rtl="0">
              <a:spcBef>
                <a:spcPts val="0"/>
              </a:spcBef>
              <a:buNone/>
            </a:pPr>
            <a:r>
              <a:rPr b="0" lang="en">
                <a:latin typeface="Lato"/>
                <a:ea typeface="Lato"/>
                <a:cs typeface="Lato"/>
                <a:sym typeface="Lato"/>
              </a:rPr>
              <a:t>Thanks Speech Bubble!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(2).jpg"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1125" y="562750"/>
            <a:ext cx="4031599" cy="448637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Shape 273"/>
          <p:cNvSpPr txBox="1"/>
          <p:nvPr>
            <p:ph type="title"/>
          </p:nvPr>
        </p:nvSpPr>
        <p:spPr>
          <a:xfrm>
            <a:off x="181175" y="1341200"/>
            <a:ext cx="4199700" cy="426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">
                <a:latin typeface="Lato"/>
                <a:ea typeface="Lato"/>
                <a:cs typeface="Lato"/>
                <a:sym typeface="Lato"/>
              </a:rPr>
              <a:t>Adds more to</a:t>
            </a:r>
            <a:r>
              <a:rPr b="0" lang="en">
                <a:latin typeface="Lato"/>
                <a:ea typeface="Lato"/>
                <a:cs typeface="Lato"/>
                <a:sym typeface="Lato"/>
              </a:rPr>
              <a:t> earlier </a:t>
            </a:r>
            <a:r>
              <a:rPr b="0" lang="en">
                <a:latin typeface="Lato"/>
                <a:ea typeface="Lato"/>
                <a:cs typeface="Lato"/>
                <a:sym typeface="Lato"/>
              </a:rPr>
              <a:t>storyboard</a:t>
            </a:r>
            <a:r>
              <a:rPr b="0" lang="en">
                <a:latin typeface="Lato"/>
                <a:ea typeface="Lato"/>
                <a:cs typeface="Lato"/>
                <a:sym typeface="Lato"/>
              </a:rPr>
              <a:t>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0">
              <a:latin typeface="Lato"/>
              <a:ea typeface="Lato"/>
              <a:cs typeface="Lato"/>
              <a:sym typeface="Lato"/>
            </a:endParaRPr>
          </a:p>
          <a:p>
            <a:pPr lvl="0">
              <a:spcBef>
                <a:spcPts val="0"/>
              </a:spcBef>
              <a:buNone/>
            </a:pPr>
            <a:r>
              <a:rPr b="0" lang="en">
                <a:latin typeface="Lato"/>
                <a:ea typeface="Lato"/>
                <a:cs typeface="Lato"/>
                <a:sym typeface="Lato"/>
              </a:rPr>
              <a:t>Web Application interface.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0">
              <a:latin typeface="Lato"/>
              <a:ea typeface="Lato"/>
              <a:cs typeface="Lato"/>
              <a:sym typeface="Lato"/>
            </a:endParaRPr>
          </a:p>
          <a:p>
            <a:pPr lvl="0" rtl="0">
              <a:spcBef>
                <a:spcPts val="0"/>
              </a:spcBef>
              <a:buNone/>
            </a:pPr>
            <a:r>
              <a:rPr b="0" lang="en">
                <a:latin typeface="Lato"/>
                <a:ea typeface="Lato"/>
                <a:cs typeface="Lato"/>
                <a:sym typeface="Lato"/>
              </a:rPr>
              <a:t>Includes increased data storage and access.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jpg" id="278" name="Shape 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5900" y="90850"/>
            <a:ext cx="4307477" cy="4995022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Shape 279"/>
          <p:cNvSpPr txBox="1"/>
          <p:nvPr>
            <p:ph type="title"/>
          </p:nvPr>
        </p:nvSpPr>
        <p:spPr>
          <a:xfrm>
            <a:off x="181175" y="1341200"/>
            <a:ext cx="4199700" cy="426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New English Speakers may have difficulties with common phrases.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spcBef>
                <a:spcPts val="0"/>
              </a:spcBef>
              <a:buNone/>
            </a:pPr>
            <a:r>
              <a:rPr b="0"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can remember for them and give reminders.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jpg" id="284" name="Shape 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1444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Shape 285"/>
          <p:cNvSpPr txBox="1"/>
          <p:nvPr>
            <p:ph type="title"/>
          </p:nvPr>
        </p:nvSpPr>
        <p:spPr>
          <a:xfrm>
            <a:off x="4697875" y="731925"/>
            <a:ext cx="4199700" cy="426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evolved our storyboard to </a:t>
            </a:r>
            <a:br>
              <a:rPr b="0"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focus more on the interface  </a:t>
            </a:r>
            <a:br>
              <a:rPr b="0"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rather than the object.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0"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0" lang="en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Quick playback access to last 15 seconds, or access of long-term data through an integrated app.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0" sz="2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/>
        </p:nvSpPr>
        <p:spPr>
          <a:xfrm>
            <a:off x="0" y="0"/>
            <a:ext cx="9144000" cy="16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457200" lvl="0" rtl="0" algn="ctr">
              <a:lnSpc>
                <a:spcPct val="13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 today’s globalized world, we meet people from all over the world, people from many different countries who speak many different languages.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jpg" id="290" name="Shape 2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8687" y="911725"/>
            <a:ext cx="6226627" cy="3320049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Shape 291"/>
          <p:cNvSpPr txBox="1"/>
          <p:nvPr>
            <p:ph idx="1" type="body"/>
          </p:nvPr>
        </p:nvSpPr>
        <p:spPr>
          <a:xfrm>
            <a:off x="545250" y="90850"/>
            <a:ext cx="8053500" cy="503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We can support real time social conversations and also logs/prior lookup</a:t>
            </a:r>
            <a:r>
              <a:rPr lang="en" sz="1800"/>
              <a:t>.</a:t>
            </a:r>
          </a:p>
        </p:txBody>
      </p:sp>
      <p:sp>
        <p:nvSpPr>
          <p:cNvPr id="292" name="Shape 292"/>
          <p:cNvSpPr/>
          <p:nvPr/>
        </p:nvSpPr>
        <p:spPr>
          <a:xfrm>
            <a:off x="682125" y="823450"/>
            <a:ext cx="776700" cy="756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 Short, What We’ve Learned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>
            <p:ph type="title"/>
          </p:nvPr>
        </p:nvSpPr>
        <p:spPr>
          <a:xfrm>
            <a:off x="729450" y="1696200"/>
            <a:ext cx="7688400" cy="14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Thank You!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0" y="1318650"/>
            <a:ext cx="4872900" cy="2242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lvl="0">
              <a:spcBef>
                <a:spcPts val="0"/>
              </a:spcBef>
              <a:buNone/>
            </a:pPr>
            <a:r>
              <a:rPr lang="en" sz="2100"/>
              <a:t>Between accents, colloquial phrases, and slang, it’s all too easy to become Lost In Translation.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93325" y="1318650"/>
            <a:ext cx="4919400" cy="205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100">
                <a:latin typeface="Lato"/>
                <a:ea typeface="Lato"/>
                <a:cs typeface="Lato"/>
                <a:sym typeface="Lato"/>
              </a:rPr>
              <a:t>We aim to tackle the problem of communication difficulties head on.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Research Plan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>
                <a:latin typeface="Lato"/>
                <a:ea typeface="Lato"/>
                <a:cs typeface="Lato"/>
                <a:sym typeface="Lato"/>
              </a:rPr>
              <a:t>Goal</a:t>
            </a:r>
          </a:p>
        </p:txBody>
      </p:sp>
      <p:sp>
        <p:nvSpPr>
          <p:cNvPr id="120" name="Shape 120"/>
          <p:cNvSpPr txBox="1"/>
          <p:nvPr>
            <p:ph idx="2" type="body"/>
          </p:nvPr>
        </p:nvSpPr>
        <p:spPr>
          <a:xfrm>
            <a:off x="4710775" y="1352625"/>
            <a:ext cx="4255800" cy="302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333333"/>
                </a:solidFill>
              </a:rPr>
              <a:t>Help people feel more at ease during their conversations by providing them aid along the way</a:t>
            </a:r>
          </a:p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333333"/>
                </a:solidFill>
              </a:rPr>
              <a:t>Provide regular, reliable and honest feedback, and help track progress in achieving greater conversational fluency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Idea</a:t>
            </a:r>
          </a:p>
          <a:p>
            <a:pPr indent="0" lvl="0" marL="914400" rtl="0">
              <a:spcBef>
                <a:spcPts val="0"/>
              </a:spcBef>
              <a:buNone/>
            </a:pPr>
            <a:r>
              <a:rPr lang="en"/>
              <a:t>A conversational language support tool.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713800" y="565350"/>
            <a:ext cx="3300900" cy="52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Research Goals</a:t>
            </a:r>
          </a:p>
        </p:txBody>
      </p:sp>
      <p:sp>
        <p:nvSpPr>
          <p:cNvPr id="131" name="Shape 131"/>
          <p:cNvSpPr txBox="1"/>
          <p:nvPr>
            <p:ph idx="1" type="subTitle"/>
          </p:nvPr>
        </p:nvSpPr>
        <p:spPr>
          <a:xfrm>
            <a:off x="413100" y="1798200"/>
            <a:ext cx="3645000" cy="209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Primary Audience:</a:t>
            </a:r>
            <a:r>
              <a:rPr lang="en"/>
              <a:t> people trying to improve their conversational English abilities and understand colloquial phrases and terms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b="1" lang="en"/>
              <a:t>Research Approach</a:t>
            </a:r>
            <a:r>
              <a:rPr lang="en"/>
              <a:t>: Interviews!</a:t>
            </a:r>
          </a:p>
        </p:txBody>
      </p:sp>
      <p:sp>
        <p:nvSpPr>
          <p:cNvPr id="132" name="Shape 132"/>
          <p:cNvSpPr/>
          <p:nvPr/>
        </p:nvSpPr>
        <p:spPr>
          <a:xfrm>
            <a:off x="4722300" y="413100"/>
            <a:ext cx="4220100" cy="181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Exploring and learning about our </a:t>
            </a:r>
            <a:r>
              <a:rPr b="1"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various target groups and participants</a:t>
            </a: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, and how they felt about the problem we were trying to address</a:t>
            </a:r>
          </a:p>
        </p:txBody>
      </p:sp>
      <p:sp>
        <p:nvSpPr>
          <p:cNvPr id="133" name="Shape 133"/>
          <p:cNvSpPr/>
          <p:nvPr/>
        </p:nvSpPr>
        <p:spPr>
          <a:xfrm>
            <a:off x="4722300" y="2857800"/>
            <a:ext cx="4220100" cy="181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13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Better understanding of  how non-native English speakers used conversational English in their </a:t>
            </a:r>
            <a:r>
              <a:rPr b="1"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everyday lives</a:t>
            </a: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, whether that be in the realm of social, or professional, or educational settings. </a:t>
            </a:r>
          </a:p>
        </p:txBody>
      </p:sp>
      <p:cxnSp>
        <p:nvCxnSpPr>
          <p:cNvPr id="134" name="Shape 134"/>
          <p:cNvCxnSpPr>
            <a:stCxn id="132" idx="2"/>
            <a:endCxn id="133" idx="0"/>
          </p:cNvCxnSpPr>
          <p:nvPr/>
        </p:nvCxnSpPr>
        <p:spPr>
          <a:xfrm>
            <a:off x="6832350" y="2227500"/>
            <a:ext cx="0" cy="630300"/>
          </a:xfrm>
          <a:prstGeom prst="straightConnector1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